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62" r:id="rId3"/>
    <p:sldId id="263" r:id="rId4"/>
    <p:sldId id="264" r:id="rId5"/>
    <p:sldId id="260" r:id="rId6"/>
    <p:sldId id="261" r:id="rId7"/>
    <p:sldId id="265" r:id="rId8"/>
    <p:sldId id="268" r:id="rId9"/>
    <p:sldId id="267"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9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759C08-E536-415A-8F82-7EE0ED5638B9}" type="datetimeFigureOut">
              <a:rPr lang="en-US" smtClean="0"/>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D1AFB-6B41-4A0B-9755-A7852BA448A8}" type="slidenum">
              <a:rPr lang="en-US" smtClean="0"/>
              <a:t>‹#›</a:t>
            </a:fld>
            <a:endParaRPr lang="en-US"/>
          </a:p>
        </p:txBody>
      </p:sp>
    </p:spTree>
    <p:extLst>
      <p:ext uri="{BB962C8B-B14F-4D97-AF65-F5344CB8AC3E}">
        <p14:creationId xmlns:p14="http://schemas.microsoft.com/office/powerpoint/2010/main" val="256553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fld id="{9E91EDB3-BE6F-4044-B936-8E7E9706D0B0}" type="slidenum">
              <a:rPr lang="en-US" sz="1200" smtClean="0"/>
              <a:pPr eaLnBrk="1" hangingPunct="1"/>
              <a:t>11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CCAFE-9B4B-415E-927D-877EF40ACBD8}" type="datetime1">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01311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62549-446E-4E1D-9266-A1BC4118ED15}" type="datetime1">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84547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4F5631-6018-42A8-AF9E-FF3B908FF89E}" type="datetime1">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200615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4C3A1-CA96-409E-893F-C3CBBB3A9313}" type="datetime1">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275042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86F5F-488E-4727-93CB-7FB56AB0501E}" type="datetime1">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02844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8A99E4-8969-4EEB-8FF7-F30F3BF3711A}" type="datetime1">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23379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7D7A22-5203-4E63-A6D8-007B3D61F7D5}" type="datetime1">
              <a:rPr lang="en-US" smtClean="0"/>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411938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A9180-7F22-4994-930F-172804296B1B}" type="datetime1">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16855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E0A5C-E19E-4B50-8D68-D8F473AF01A7}" type="datetime1">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190497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3416C-9032-401E-BE72-05AD211ECDA0}" type="datetime1">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83562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CE540-5FB5-40EF-B9EB-75DA757DE982}" type="datetime1">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158A1-F640-425F-8246-0D6E367098B7}" type="slidenum">
              <a:rPr lang="en-US" smtClean="0"/>
              <a:t>‹#›</a:t>
            </a:fld>
            <a:endParaRPr lang="en-US"/>
          </a:p>
        </p:txBody>
      </p:sp>
    </p:spTree>
    <p:extLst>
      <p:ext uri="{BB962C8B-B14F-4D97-AF65-F5344CB8AC3E}">
        <p14:creationId xmlns:p14="http://schemas.microsoft.com/office/powerpoint/2010/main" val="3470792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8000"/>
            <a:lum/>
          </a:blip>
          <a:srcRect/>
          <a:stretch>
            <a:fillRect t="-27000" b="-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E8D88-571B-440A-A63C-AC74F19F6A1E}" type="datetime1">
              <a:rPr lang="en-US" smtClean="0"/>
              <a:t>2/22/2013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158A1-F640-425F-8246-0D6E367098B7}" type="slidenum">
              <a:rPr lang="en-US" smtClean="0"/>
              <a:t>‹#›</a:t>
            </a:fld>
            <a:endParaRPr lang="en-US"/>
          </a:p>
        </p:txBody>
      </p:sp>
    </p:spTree>
    <p:extLst>
      <p:ext uri="{BB962C8B-B14F-4D97-AF65-F5344CB8AC3E}">
        <p14:creationId xmlns:p14="http://schemas.microsoft.com/office/powerpoint/2010/main" val="94172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Lesson 2: What is the recipe for empire?  </a:t>
            </a:r>
            <a:br>
              <a:rPr lang="en-US" b="1" dirty="0"/>
            </a:br>
            <a:r>
              <a:rPr lang="en-US" b="1" dirty="0"/>
              <a:t/>
            </a:r>
            <a:br>
              <a:rPr lang="en-US" b="1" dirty="0"/>
            </a:br>
            <a:endParaRPr lang="en-US" dirty="0"/>
          </a:p>
        </p:txBody>
      </p:sp>
      <p:sp>
        <p:nvSpPr>
          <p:cNvPr id="5" name="Subtitle 4"/>
          <p:cNvSpPr>
            <a:spLocks noGrp="1"/>
          </p:cNvSpPr>
          <p:nvPr>
            <p:ph type="subTitle" idx="1"/>
          </p:nvPr>
        </p:nvSpPr>
        <p:spPr/>
        <p:txBody>
          <a:bodyPr>
            <a:normAutofit/>
          </a:bodyPr>
          <a:lstStyle/>
          <a:p>
            <a:r>
              <a:rPr lang="en-US" sz="3600" b="1" dirty="0" smtClean="0">
                <a:solidFill>
                  <a:schemeClr val="accent2">
                    <a:lumMod val="75000"/>
                  </a:schemeClr>
                </a:solidFill>
              </a:rPr>
              <a:t>A comparative analysis of </a:t>
            </a:r>
          </a:p>
          <a:p>
            <a:r>
              <a:rPr lang="en-US" sz="3600" b="1" dirty="0" smtClean="0">
                <a:solidFill>
                  <a:schemeClr val="accent2">
                    <a:lumMod val="75000"/>
                  </a:schemeClr>
                </a:solidFill>
              </a:rPr>
              <a:t>Era 3 empires</a:t>
            </a:r>
            <a:endParaRPr lang="en-US" sz="3600" dirty="0">
              <a:solidFill>
                <a:schemeClr val="accent2">
                  <a:lumMod val="75000"/>
                </a:schemeClr>
              </a:solidFill>
            </a:endParaRPr>
          </a:p>
        </p:txBody>
      </p:sp>
      <p:sp>
        <p:nvSpPr>
          <p:cNvPr id="6" name="Slide Number Placeholder 5"/>
          <p:cNvSpPr>
            <a:spLocks noGrp="1"/>
          </p:cNvSpPr>
          <p:nvPr>
            <p:ph type="sldNum" sz="quarter" idx="12"/>
          </p:nvPr>
        </p:nvSpPr>
        <p:spPr/>
        <p:txBody>
          <a:bodyPr/>
          <a:lstStyle/>
          <a:p>
            <a:fld id="{FA2158A1-F640-425F-8246-0D6E367098B7}" type="slidenum">
              <a:rPr lang="en-US" smtClean="0"/>
              <a:t>1</a:t>
            </a:fld>
            <a:endParaRPr lang="en-US"/>
          </a:p>
        </p:txBody>
      </p:sp>
    </p:spTree>
    <p:extLst>
      <p:ext uri="{BB962C8B-B14F-4D97-AF65-F5344CB8AC3E}">
        <p14:creationId xmlns:p14="http://schemas.microsoft.com/office/powerpoint/2010/main" val="368505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extLst>
              <a:ext uri="{28A0092B-C50C-407E-A947-70E740481C1C}">
                <a14:useLocalDpi xmlns:a14="http://schemas.microsoft.com/office/drawing/2010/main" val="0"/>
              </a:ext>
            </a:extLst>
          </a:blip>
          <a:srcRect l="3831" r="9389" b="15443"/>
          <a:stretch>
            <a:fillRect/>
          </a:stretch>
        </p:blipFill>
        <p:spPr bwMode="auto">
          <a:xfrm>
            <a:off x="15875" y="-10886"/>
            <a:ext cx="9128125" cy="508080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7" name="Slide Number Placeholder 1"/>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mtClean="0"/>
          </a:p>
          <a:p>
            <a:pPr eaLnBrk="1" hangingPunct="1"/>
            <a:fld id="{415678B5-8F8D-474D-93C2-221D15262EEF}" type="slidenum">
              <a:rPr lang="en-US" smtClean="0"/>
              <a:pPr eaLnBrk="1" hangingPunct="1"/>
              <a:t>10</a:t>
            </a:fld>
            <a:endParaRPr lang="en-US" smtClean="0"/>
          </a:p>
        </p:txBody>
      </p:sp>
      <p:sp>
        <p:nvSpPr>
          <p:cNvPr id="2" name="TextBox 1"/>
          <p:cNvSpPr txBox="1"/>
          <p:nvPr/>
        </p:nvSpPr>
        <p:spPr>
          <a:xfrm>
            <a:off x="304800" y="5257800"/>
            <a:ext cx="8001000" cy="1200329"/>
          </a:xfrm>
          <a:prstGeom prst="rect">
            <a:avLst/>
          </a:prstGeom>
          <a:noFill/>
        </p:spPr>
        <p:txBody>
          <a:bodyPr wrap="square" rtlCol="0">
            <a:spAutoFit/>
          </a:bodyPr>
          <a:lstStyle/>
          <a:p>
            <a:r>
              <a:rPr lang="en-US" b="1" u="sng" dirty="0" smtClean="0"/>
              <a:t>Turn and Talk</a:t>
            </a:r>
            <a:r>
              <a:rPr lang="en-US" dirty="0" smtClean="0"/>
              <a:t>:  In this lesson, we are not discussing the empires that existed in China, for example, the Qin and Han Empires.  Study the map above.  Why might the Chinese empires have been less connected to the cycle of rising and falling empires we learned about in this lesson? </a:t>
            </a:r>
            <a:endParaRPr lang="en-US" dirty="0"/>
          </a:p>
        </p:txBody>
      </p:sp>
    </p:spTree>
    <p:extLst>
      <p:ext uri="{BB962C8B-B14F-4D97-AF65-F5344CB8AC3E}">
        <p14:creationId xmlns:p14="http://schemas.microsoft.com/office/powerpoint/2010/main" val="250892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p:cNvSpPr>
            <a:spLocks noGrp="1"/>
          </p:cNvSpPr>
          <p:nvPr>
            <p:ph type="sldNum" sz="quarter" idx="10"/>
          </p:nvPr>
        </p:nvSpPr>
        <p:spPr>
          <a:xfrm>
            <a:off x="8229600" y="6356350"/>
            <a:ext cx="457200" cy="196850"/>
          </a:xfrm>
          <a:solidFill>
            <a:srgbClr val="00B0F0"/>
          </a:solidFill>
        </p:spPr>
        <p:txBody>
          <a:bodyPr/>
          <a:lstStyle/>
          <a:p>
            <a:pPr algn="ctr">
              <a:defRPr/>
            </a:pPr>
            <a:fld id="{3AF908EB-B6B1-49F0-AE55-6EC33FB80E62}" type="slidenum">
              <a:rPr lang="en-US" sz="1800" b="1" smtClean="0">
                <a:solidFill>
                  <a:schemeClr val="tx1"/>
                </a:solidFill>
              </a:rPr>
              <a:pPr algn="ctr">
                <a:defRPr/>
              </a:pPr>
              <a:t>11</a:t>
            </a:fld>
            <a:endParaRPr lang="en-US" sz="1800" b="1">
              <a:solidFill>
                <a:schemeClr val="tx1"/>
              </a:solidFill>
            </a:endParaRPr>
          </a:p>
        </p:txBody>
      </p:sp>
      <p:pic>
        <p:nvPicPr>
          <p:cNvPr id="18435" name="Picture 6" descr="C:\Users\blooma\AppData\Local\Microsoft\Windows\Temporary Internet Files\Content.Outlook\07IV7VE0\OSlogonewmission graphic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451225"/>
            <a:ext cx="64770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7"/>
          <p:cNvSpPr txBox="1">
            <a:spLocks noChangeArrowheads="1"/>
          </p:cNvSpPr>
          <p:nvPr/>
        </p:nvSpPr>
        <p:spPr bwMode="auto">
          <a:xfrm>
            <a:off x="990600" y="609600"/>
            <a:ext cx="7239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r>
              <a:rPr lang="en-US" sz="3200" dirty="0"/>
              <a:t>Property of Oakland Schools</a:t>
            </a:r>
          </a:p>
          <a:p>
            <a:pPr eaLnBrk="1" hangingPunct="1"/>
            <a:endParaRPr lang="en-US" sz="3200" dirty="0"/>
          </a:p>
          <a:p>
            <a:pPr eaLnBrk="1" hangingPunct="1"/>
            <a:r>
              <a:rPr lang="en-US" sz="2400" dirty="0"/>
              <a:t>Authors: Stacie Woodward and Darin Stockdill</a:t>
            </a:r>
          </a:p>
          <a:p>
            <a:pPr eaLnBrk="1" hangingPunct="1"/>
            <a:r>
              <a:rPr lang="en-US" sz="2400" dirty="0" smtClean="0"/>
              <a:t>Editor: </a:t>
            </a:r>
            <a:r>
              <a:rPr lang="en-US" sz="2400" dirty="0"/>
              <a:t>Amy </a:t>
            </a:r>
            <a:r>
              <a:rPr lang="en-US" sz="2400" dirty="0" smtClean="0"/>
              <a:t>Bloom</a:t>
            </a:r>
            <a:endParaRPr lang="en-US" sz="2400" dirty="0"/>
          </a:p>
        </p:txBody>
      </p:sp>
    </p:spTree>
    <p:extLst>
      <p:ext uri="{BB962C8B-B14F-4D97-AF65-F5344CB8AC3E}">
        <p14:creationId xmlns:p14="http://schemas.microsoft.com/office/powerpoint/2010/main" val="2803740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to the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you read, think about what is most important in each section.</a:t>
            </a:r>
          </a:p>
          <a:p>
            <a:endParaRPr lang="en-US" dirty="0" smtClean="0"/>
          </a:p>
          <a:p>
            <a:r>
              <a:rPr lang="en-US" dirty="0" smtClean="0"/>
              <a:t>Underline or highlight details and ideas that seem most important in each section, </a:t>
            </a:r>
            <a:r>
              <a:rPr lang="en-US" dirty="0"/>
              <a:t>or jot them on sticky notes and place the </a:t>
            </a:r>
            <a:r>
              <a:rPr lang="en-US" dirty="0" smtClean="0"/>
              <a:t>sticky </a:t>
            </a:r>
            <a:r>
              <a:rPr lang="en-US" dirty="0"/>
              <a:t>notes on the page.</a:t>
            </a:r>
            <a:endParaRPr lang="en-US" dirty="0" smtClean="0"/>
          </a:p>
          <a:p>
            <a:pPr marL="0" indent="0">
              <a:buNone/>
            </a:pPr>
            <a:endParaRPr lang="en-US" dirty="0" smtClean="0"/>
          </a:p>
          <a:p>
            <a:r>
              <a:rPr lang="en-US" dirty="0" smtClean="0"/>
              <a:t>FOCUS ON DETAILS OR IDEAS THAT HELP YOU ANSWER THE DRIVING QUESTION… WHAT DOES IT TAKE TO FORM AN EMPIRE?</a:t>
            </a:r>
            <a:endParaRPr lang="en-US" dirty="0"/>
          </a:p>
        </p:txBody>
      </p:sp>
      <p:sp>
        <p:nvSpPr>
          <p:cNvPr id="4" name="Slide Number Placeholder 3"/>
          <p:cNvSpPr>
            <a:spLocks noGrp="1"/>
          </p:cNvSpPr>
          <p:nvPr>
            <p:ph type="sldNum" sz="quarter" idx="12"/>
          </p:nvPr>
        </p:nvSpPr>
        <p:spPr/>
        <p:txBody>
          <a:bodyPr/>
          <a:lstStyle/>
          <a:p>
            <a:fld id="{FA2158A1-F640-425F-8246-0D6E367098B7}" type="slidenum">
              <a:rPr lang="en-US" smtClean="0"/>
              <a:t>2</a:t>
            </a:fld>
            <a:endParaRPr lang="en-US"/>
          </a:p>
        </p:txBody>
      </p:sp>
    </p:spTree>
    <p:extLst>
      <p:ext uri="{BB962C8B-B14F-4D97-AF65-F5344CB8AC3E}">
        <p14:creationId xmlns:p14="http://schemas.microsoft.com/office/powerpoint/2010/main" val="3295887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Talking to the Text Modeling:</a:t>
            </a:r>
            <a:endParaRPr lang="en-US" dirty="0"/>
          </a:p>
        </p:txBody>
      </p:sp>
      <p:sp>
        <p:nvSpPr>
          <p:cNvPr id="3" name="Content Placeholder 2"/>
          <p:cNvSpPr>
            <a:spLocks noGrp="1"/>
          </p:cNvSpPr>
          <p:nvPr>
            <p:ph idx="1"/>
          </p:nvPr>
        </p:nvSpPr>
        <p:spPr>
          <a:xfrm>
            <a:off x="228600" y="1143000"/>
            <a:ext cx="8534400" cy="5562600"/>
          </a:xfrm>
        </p:spPr>
        <p:txBody>
          <a:bodyPr>
            <a:normAutofit fontScale="85000" lnSpcReduction="20000"/>
          </a:bodyPr>
          <a:lstStyle/>
          <a:p>
            <a:r>
              <a:rPr lang="en-US" dirty="0" smtClean="0"/>
              <a:t>In Era 3, the majority of the world’s people probably did not live inside of empires. Some lived in city-states, which were relatively small independent territories centered on a single city. Many other people lived under no state authority but in societies organized in kinship groups.</a:t>
            </a:r>
          </a:p>
          <a:p>
            <a:endParaRPr lang="en-US" dirty="0" smtClean="0"/>
          </a:p>
          <a:p>
            <a:r>
              <a:rPr lang="en-US" dirty="0" smtClean="0"/>
              <a:t>Nevertheless, a sweeping view of </a:t>
            </a:r>
            <a:r>
              <a:rPr lang="en-US" dirty="0" err="1" smtClean="0"/>
              <a:t>Afroeurasia</a:t>
            </a:r>
            <a:r>
              <a:rPr lang="en-US" dirty="0" smtClean="0"/>
              <a:t> at about 100 CE reveals a nearly continuous chain of states, most of them gigantic, extending from the Atlantic to the Pacific. All these states enjoyed extended periods of political order and economic prosperity, and those conditions in turn stimulated long-distance exchanges of products and ideas, not just within states but between one empire and another.</a:t>
            </a:r>
          </a:p>
          <a:p>
            <a:endParaRPr lang="en-US" dirty="0" smtClean="0"/>
          </a:p>
          <a:p>
            <a:r>
              <a:rPr lang="en-US" sz="1700" dirty="0" smtClean="0"/>
              <a:t>http://worldhistoryforusall.sdsu.edu/eras/era4.php#land</a:t>
            </a:r>
            <a:endParaRPr lang="en-US" sz="1700" dirty="0"/>
          </a:p>
        </p:txBody>
      </p:sp>
      <p:sp>
        <p:nvSpPr>
          <p:cNvPr id="4" name="Slide Number Placeholder 3"/>
          <p:cNvSpPr>
            <a:spLocks noGrp="1"/>
          </p:cNvSpPr>
          <p:nvPr>
            <p:ph type="sldNum" sz="quarter" idx="12"/>
          </p:nvPr>
        </p:nvSpPr>
        <p:spPr/>
        <p:txBody>
          <a:bodyPr/>
          <a:lstStyle/>
          <a:p>
            <a:fld id="{FA2158A1-F640-425F-8246-0D6E367098B7}" type="slidenum">
              <a:rPr lang="en-US" smtClean="0"/>
              <a:t>3</a:t>
            </a:fld>
            <a:endParaRPr lang="en-US"/>
          </a:p>
        </p:txBody>
      </p:sp>
    </p:spTree>
    <p:extLst>
      <p:ext uri="{BB962C8B-B14F-4D97-AF65-F5344CB8AC3E}">
        <p14:creationId xmlns:p14="http://schemas.microsoft.com/office/powerpoint/2010/main" val="337433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Talking to the Text Modeling:</a:t>
            </a:r>
            <a:endParaRPr lang="en-US" dirty="0"/>
          </a:p>
        </p:txBody>
      </p:sp>
      <p:sp>
        <p:nvSpPr>
          <p:cNvPr id="3" name="Content Placeholder 2"/>
          <p:cNvSpPr>
            <a:spLocks noGrp="1"/>
          </p:cNvSpPr>
          <p:nvPr>
            <p:ph idx="1"/>
          </p:nvPr>
        </p:nvSpPr>
        <p:spPr>
          <a:xfrm>
            <a:off x="228600" y="990600"/>
            <a:ext cx="5867400" cy="5715000"/>
          </a:xfrm>
        </p:spPr>
        <p:txBody>
          <a:bodyPr>
            <a:normAutofit fontScale="70000" lnSpcReduction="20000"/>
          </a:bodyPr>
          <a:lstStyle/>
          <a:p>
            <a:r>
              <a:rPr lang="en-US" dirty="0" smtClean="0"/>
              <a:t>In Era 3, the majority of the world’s people probably did not live inside of empires. Some lived in city-states, which were relatively </a:t>
            </a:r>
            <a:r>
              <a:rPr lang="en-US" u="sng" dirty="0" smtClean="0">
                <a:solidFill>
                  <a:srgbClr val="FF0000"/>
                </a:solidFill>
              </a:rPr>
              <a:t>small independent territories centered on a single city</a:t>
            </a:r>
            <a:r>
              <a:rPr lang="en-US" dirty="0" smtClean="0"/>
              <a:t>. Many other people lived under </a:t>
            </a:r>
            <a:r>
              <a:rPr lang="en-US" u="sng" dirty="0" smtClean="0">
                <a:solidFill>
                  <a:srgbClr val="FF0000"/>
                </a:solidFill>
              </a:rPr>
              <a:t>no state authority</a:t>
            </a:r>
            <a:r>
              <a:rPr lang="en-US" dirty="0" smtClean="0"/>
              <a:t> but in societies organized in kinship groups.</a:t>
            </a:r>
          </a:p>
          <a:p>
            <a:endParaRPr lang="en-US" sz="1700" dirty="0" smtClean="0"/>
          </a:p>
          <a:p>
            <a:r>
              <a:rPr lang="en-US" dirty="0" smtClean="0"/>
              <a:t>Nevertheless, a sweeping view of </a:t>
            </a:r>
            <a:r>
              <a:rPr lang="en-US" dirty="0" err="1" smtClean="0"/>
              <a:t>Afroeurasia</a:t>
            </a:r>
            <a:r>
              <a:rPr lang="en-US" dirty="0" smtClean="0"/>
              <a:t> at about 100 CE reveals a nearly continuous chain of states, most of them gigantic, extending from the Atlantic to the Pacific. All these states enjoyed extended periods of </a:t>
            </a:r>
            <a:r>
              <a:rPr lang="en-US" u="sng" dirty="0" smtClean="0">
                <a:solidFill>
                  <a:srgbClr val="FF0000"/>
                </a:solidFill>
              </a:rPr>
              <a:t>political order </a:t>
            </a:r>
            <a:r>
              <a:rPr lang="en-US" dirty="0" smtClean="0"/>
              <a:t>and </a:t>
            </a:r>
            <a:r>
              <a:rPr lang="en-US" u="sng" dirty="0" smtClean="0">
                <a:solidFill>
                  <a:srgbClr val="FF0000"/>
                </a:solidFill>
              </a:rPr>
              <a:t>economic prosperity</a:t>
            </a:r>
            <a:r>
              <a:rPr lang="en-US" dirty="0" smtClean="0"/>
              <a:t>, and those conditions in turn stimulated </a:t>
            </a:r>
            <a:r>
              <a:rPr lang="en-US" u="sng" dirty="0" smtClean="0">
                <a:solidFill>
                  <a:srgbClr val="FF0000"/>
                </a:solidFill>
              </a:rPr>
              <a:t>long-distance exchanges of products and ideas</a:t>
            </a:r>
            <a:r>
              <a:rPr lang="en-US" dirty="0" smtClean="0"/>
              <a:t>, not just </a:t>
            </a:r>
            <a:r>
              <a:rPr lang="en-US" u="sng" dirty="0" smtClean="0">
                <a:solidFill>
                  <a:srgbClr val="FF0000"/>
                </a:solidFill>
              </a:rPr>
              <a:t>within states </a:t>
            </a:r>
            <a:r>
              <a:rPr lang="en-US" dirty="0" smtClean="0"/>
              <a:t>but </a:t>
            </a:r>
            <a:r>
              <a:rPr lang="en-US" u="sng" dirty="0" smtClean="0">
                <a:solidFill>
                  <a:srgbClr val="FF0000"/>
                </a:solidFill>
              </a:rPr>
              <a:t>between</a:t>
            </a:r>
            <a:r>
              <a:rPr lang="en-US" dirty="0" smtClean="0"/>
              <a:t> one empire and another.</a:t>
            </a:r>
          </a:p>
          <a:p>
            <a:pPr marL="0" indent="0">
              <a:buNone/>
            </a:pPr>
            <a:r>
              <a:rPr lang="en-US" sz="1700" dirty="0" smtClean="0"/>
              <a:t>http://worldhistoryforusall.sdsu.edu/eras/era4.php#land</a:t>
            </a:r>
            <a:endParaRPr lang="en-US" sz="1700" dirty="0"/>
          </a:p>
        </p:txBody>
      </p:sp>
      <p:sp>
        <p:nvSpPr>
          <p:cNvPr id="4" name="Slide Number Placeholder 3"/>
          <p:cNvSpPr>
            <a:spLocks noGrp="1"/>
          </p:cNvSpPr>
          <p:nvPr>
            <p:ph type="sldNum" sz="quarter" idx="12"/>
          </p:nvPr>
        </p:nvSpPr>
        <p:spPr/>
        <p:txBody>
          <a:bodyPr/>
          <a:lstStyle/>
          <a:p>
            <a:fld id="{FA2158A1-F640-425F-8246-0D6E367098B7}" type="slidenum">
              <a:rPr lang="en-US" smtClean="0"/>
              <a:t>4</a:t>
            </a:fld>
            <a:endParaRPr lang="en-US"/>
          </a:p>
        </p:txBody>
      </p:sp>
      <p:sp>
        <p:nvSpPr>
          <p:cNvPr id="5" name="TextBox 4"/>
          <p:cNvSpPr txBox="1"/>
          <p:nvPr/>
        </p:nvSpPr>
        <p:spPr>
          <a:xfrm>
            <a:off x="6858000" y="838200"/>
            <a:ext cx="2286000" cy="923330"/>
          </a:xfrm>
          <a:prstGeom prst="rect">
            <a:avLst/>
          </a:prstGeom>
          <a:noFill/>
        </p:spPr>
        <p:txBody>
          <a:bodyPr wrap="square" rtlCol="0">
            <a:spAutoFit/>
          </a:bodyPr>
          <a:lstStyle/>
          <a:p>
            <a:r>
              <a:rPr lang="en-US" dirty="0" smtClean="0">
                <a:latin typeface="Batang" pitchFamily="18" charset="-127"/>
                <a:ea typeface="Batang" pitchFamily="18" charset="-127"/>
              </a:rPr>
              <a:t>Empires were NOT small city-states</a:t>
            </a:r>
            <a:r>
              <a:rPr lang="en-US" dirty="0" smtClean="0"/>
              <a:t>.</a:t>
            </a:r>
            <a:endParaRPr lang="en-US" dirty="0"/>
          </a:p>
        </p:txBody>
      </p:sp>
      <p:sp>
        <p:nvSpPr>
          <p:cNvPr id="6" name="TextBox 5"/>
          <p:cNvSpPr txBox="1"/>
          <p:nvPr/>
        </p:nvSpPr>
        <p:spPr>
          <a:xfrm>
            <a:off x="7010400" y="2057400"/>
            <a:ext cx="2286000" cy="1754326"/>
          </a:xfrm>
          <a:prstGeom prst="rect">
            <a:avLst/>
          </a:prstGeom>
          <a:noFill/>
        </p:spPr>
        <p:txBody>
          <a:bodyPr wrap="square" rtlCol="0">
            <a:spAutoFit/>
          </a:bodyPr>
          <a:lstStyle/>
          <a:p>
            <a:r>
              <a:rPr lang="en-US" dirty="0" smtClean="0">
                <a:latin typeface="Batang" pitchFamily="18" charset="-127"/>
                <a:ea typeface="Batang" pitchFamily="18" charset="-127"/>
              </a:rPr>
              <a:t>Empires were NOT places with no state authority, so they had state authority (government).</a:t>
            </a:r>
            <a:endParaRPr lang="en-US" dirty="0">
              <a:latin typeface="Batang" pitchFamily="18" charset="-127"/>
              <a:ea typeface="Batang" pitchFamily="18" charset="-127"/>
            </a:endParaRPr>
          </a:p>
        </p:txBody>
      </p:sp>
      <p:sp>
        <p:nvSpPr>
          <p:cNvPr id="7" name="TextBox 6"/>
          <p:cNvSpPr txBox="1"/>
          <p:nvPr/>
        </p:nvSpPr>
        <p:spPr>
          <a:xfrm>
            <a:off x="7010400" y="4191000"/>
            <a:ext cx="2286000" cy="1200329"/>
          </a:xfrm>
          <a:prstGeom prst="rect">
            <a:avLst/>
          </a:prstGeom>
          <a:noFill/>
        </p:spPr>
        <p:txBody>
          <a:bodyPr wrap="square" rtlCol="0">
            <a:spAutoFit/>
          </a:bodyPr>
          <a:lstStyle/>
          <a:p>
            <a:r>
              <a:rPr lang="en-US" dirty="0" smtClean="0">
                <a:latin typeface="Batang" pitchFamily="18" charset="-127"/>
                <a:ea typeface="Batang" pitchFamily="18" charset="-127"/>
              </a:rPr>
              <a:t>Empires had political order and economic prosperity.</a:t>
            </a:r>
            <a:endParaRPr lang="en-US" dirty="0">
              <a:latin typeface="Batang" pitchFamily="18" charset="-127"/>
              <a:ea typeface="Batang" pitchFamily="18" charset="-127"/>
            </a:endParaRPr>
          </a:p>
        </p:txBody>
      </p:sp>
      <p:sp>
        <p:nvSpPr>
          <p:cNvPr id="8" name="TextBox 7"/>
          <p:cNvSpPr txBox="1"/>
          <p:nvPr/>
        </p:nvSpPr>
        <p:spPr>
          <a:xfrm>
            <a:off x="6662057" y="5715000"/>
            <a:ext cx="2286000" cy="923330"/>
          </a:xfrm>
          <a:prstGeom prst="rect">
            <a:avLst/>
          </a:prstGeom>
          <a:noFill/>
        </p:spPr>
        <p:txBody>
          <a:bodyPr wrap="square" rtlCol="0">
            <a:spAutoFit/>
          </a:bodyPr>
          <a:lstStyle/>
          <a:p>
            <a:r>
              <a:rPr lang="en-US" dirty="0" smtClean="0">
                <a:latin typeface="Batang" pitchFamily="18" charset="-127"/>
                <a:ea typeface="Batang" pitchFamily="18" charset="-127"/>
              </a:rPr>
              <a:t>Empires had trade internally and with other empires.</a:t>
            </a:r>
            <a:endParaRPr lang="en-US" dirty="0">
              <a:latin typeface="Batang" pitchFamily="18" charset="-127"/>
              <a:ea typeface="Batang" pitchFamily="18" charset="-127"/>
            </a:endParaRPr>
          </a:p>
        </p:txBody>
      </p:sp>
      <p:cxnSp>
        <p:nvCxnSpPr>
          <p:cNvPr id="10" name="Straight Arrow Connector 9"/>
          <p:cNvCxnSpPr>
            <a:stCxn id="5" idx="1"/>
          </p:cNvCxnSpPr>
          <p:nvPr/>
        </p:nvCxnSpPr>
        <p:spPr>
          <a:xfrm flipH="1">
            <a:off x="6096000" y="1299865"/>
            <a:ext cx="762000" cy="4616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758543" y="2368897"/>
            <a:ext cx="1251857" cy="298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flipH="1" flipV="1">
            <a:off x="5638801" y="4648200"/>
            <a:ext cx="1371599" cy="142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562600" y="5638800"/>
            <a:ext cx="1126672" cy="235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65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89265994"/>
              </p:ext>
            </p:extLst>
          </p:nvPr>
        </p:nvGraphicFramePr>
        <p:xfrm>
          <a:off x="609600" y="762001"/>
          <a:ext cx="8229600" cy="5984664"/>
        </p:xfrm>
        <a:graphic>
          <a:graphicData uri="http://schemas.openxmlformats.org/drawingml/2006/table">
            <a:tbl>
              <a:tblPr firstRow="1" firstCol="1" bandRow="1">
                <a:tableStyleId>{16D9F66E-5EB9-4882-86FB-DCBF35E3C3E4}</a:tableStyleId>
              </a:tblPr>
              <a:tblGrid>
                <a:gridCol w="1485039"/>
                <a:gridCol w="6744561"/>
              </a:tblGrid>
              <a:tr h="272203">
                <a:tc>
                  <a:txBody>
                    <a:bodyPr/>
                    <a:lstStyle/>
                    <a:p>
                      <a:pPr marL="0" marR="0">
                        <a:lnSpc>
                          <a:spcPct val="115000"/>
                        </a:lnSpc>
                        <a:spcBef>
                          <a:spcPts val="0"/>
                        </a:spcBef>
                        <a:spcAft>
                          <a:spcPts val="0"/>
                        </a:spcAft>
                      </a:pPr>
                      <a:r>
                        <a:rPr lang="en-US" sz="1600" dirty="0">
                          <a:effectLst/>
                        </a:rPr>
                        <a:t>Characteristic</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1600" dirty="0">
                          <a:effectLst/>
                        </a:rPr>
                        <a:t>Significant information about this empire related to this characteristic:</a:t>
                      </a:r>
                      <a:endParaRPr lang="en-US" sz="1600" dirty="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smtClean="0">
                          <a:effectLst/>
                        </a:rPr>
                        <a:t>Background/</a:t>
                      </a:r>
                    </a:p>
                    <a:p>
                      <a:pPr marL="0" marR="0">
                        <a:lnSpc>
                          <a:spcPct val="115000"/>
                        </a:lnSpc>
                        <a:spcBef>
                          <a:spcPts val="0"/>
                        </a:spcBef>
                        <a:spcAft>
                          <a:spcPts val="0"/>
                        </a:spcAft>
                      </a:pPr>
                      <a:r>
                        <a:rPr lang="en-US" sz="1600" dirty="0" smtClean="0">
                          <a:effectLst/>
                          <a:latin typeface="Calibri"/>
                          <a:ea typeface="Calibri"/>
                          <a:cs typeface="Times New Roman"/>
                        </a:rPr>
                        <a:t>location</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indent="457200">
                        <a:lnSpc>
                          <a:spcPct val="115000"/>
                        </a:lnSpc>
                        <a:spcBef>
                          <a:spcPts val="0"/>
                        </a:spcBef>
                        <a:spcAft>
                          <a:spcPts val="0"/>
                        </a:spcAft>
                      </a:pPr>
                      <a:r>
                        <a:rPr lang="en-US" sz="600" dirty="0">
                          <a:effectLst/>
                        </a:rPr>
                        <a:t> </a:t>
                      </a:r>
                    </a:p>
                    <a:p>
                      <a:pPr marL="0" marR="0" indent="45720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endParaRPr lang="en-US" sz="600" dirty="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a:effectLst/>
                        </a:rPr>
                        <a:t>Founding</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endParaRPr lang="en-US" sz="600" dirty="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a:effectLst/>
                        </a:rPr>
                        <a:t>Organization</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endParaRPr lang="en-US" sz="60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a:effectLst/>
                        </a:rPr>
                        <a:t>Religion</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endParaRPr lang="en-US" sz="600" dirty="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a:effectLst/>
                        </a:rPr>
                        <a:t>Trade</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endParaRPr lang="en-US" sz="600">
                        <a:effectLst/>
                        <a:latin typeface="Calibri"/>
                        <a:ea typeface="Calibri"/>
                        <a:cs typeface="Times New Roman"/>
                      </a:endParaRPr>
                    </a:p>
                  </a:txBody>
                  <a:tcPr marL="34322" marR="34322" marT="0" marB="0"/>
                </a:tc>
              </a:tr>
              <a:tr h="763764">
                <a:tc>
                  <a:txBody>
                    <a:bodyPr/>
                    <a:lstStyle/>
                    <a:p>
                      <a:pPr marL="0" marR="0">
                        <a:lnSpc>
                          <a:spcPct val="115000"/>
                        </a:lnSpc>
                        <a:spcBef>
                          <a:spcPts val="0"/>
                        </a:spcBef>
                        <a:spcAft>
                          <a:spcPts val="0"/>
                        </a:spcAft>
                      </a:pPr>
                      <a:r>
                        <a:rPr lang="en-US" sz="1600" dirty="0">
                          <a:effectLst/>
                        </a:rPr>
                        <a:t>Decline/Fall</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p>
                    <a:p>
                      <a:pPr marL="0" marR="0">
                        <a:lnSpc>
                          <a:spcPct val="115000"/>
                        </a:lnSpc>
                        <a:spcBef>
                          <a:spcPts val="0"/>
                        </a:spcBef>
                        <a:spcAft>
                          <a:spcPts val="0"/>
                        </a:spcAft>
                      </a:pPr>
                      <a:r>
                        <a:rPr lang="en-US" sz="600">
                          <a:effectLst/>
                        </a:rPr>
                        <a:t> </a:t>
                      </a:r>
                      <a:endParaRPr lang="en-US" sz="600">
                        <a:effectLst/>
                        <a:latin typeface="Calibri"/>
                        <a:ea typeface="Calibri"/>
                        <a:cs typeface="Times New Roman"/>
                      </a:endParaRPr>
                    </a:p>
                  </a:txBody>
                  <a:tcPr marL="34322" marR="34322" marT="0" marB="0"/>
                </a:tc>
              </a:tr>
              <a:tr h="1088812">
                <a:tc>
                  <a:txBody>
                    <a:bodyPr/>
                    <a:lstStyle/>
                    <a:p>
                      <a:pPr marL="0" marR="0">
                        <a:lnSpc>
                          <a:spcPct val="115000"/>
                        </a:lnSpc>
                        <a:spcBef>
                          <a:spcPts val="0"/>
                        </a:spcBef>
                        <a:spcAft>
                          <a:spcPts val="0"/>
                        </a:spcAft>
                      </a:pPr>
                      <a:r>
                        <a:rPr lang="en-US" sz="1600" dirty="0">
                          <a:effectLst/>
                        </a:rPr>
                        <a:t>Summary description / categorization of this empire</a:t>
                      </a:r>
                      <a:endParaRPr lang="en-US" sz="1600" dirty="0">
                        <a:effectLst/>
                        <a:latin typeface="Calibri"/>
                        <a:ea typeface="Calibri"/>
                        <a:cs typeface="Times New Roman"/>
                      </a:endParaRPr>
                    </a:p>
                  </a:txBody>
                  <a:tcPr marL="34322" marR="34322" marT="0" marB="0"/>
                </a:tc>
                <a:tc>
                  <a:txBody>
                    <a:bodyPr/>
                    <a:lstStyle/>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p>
                    <a:p>
                      <a:pPr marL="0" marR="0">
                        <a:lnSpc>
                          <a:spcPct val="115000"/>
                        </a:lnSpc>
                        <a:spcBef>
                          <a:spcPts val="0"/>
                        </a:spcBef>
                        <a:spcAft>
                          <a:spcPts val="0"/>
                        </a:spcAft>
                      </a:pPr>
                      <a:r>
                        <a:rPr lang="en-US" sz="600" dirty="0">
                          <a:effectLst/>
                        </a:rPr>
                        <a:t> </a:t>
                      </a:r>
                      <a:endParaRPr lang="en-US" sz="600" dirty="0">
                        <a:effectLst/>
                        <a:latin typeface="Calibri"/>
                        <a:ea typeface="Calibri"/>
                        <a:cs typeface="Times New Roman"/>
                      </a:endParaRPr>
                    </a:p>
                  </a:txBody>
                  <a:tcPr marL="34322" marR="34322" marT="0" marB="0"/>
                </a:tc>
              </a:tr>
            </a:tbl>
          </a:graphicData>
        </a:graphic>
      </p:graphicFrame>
      <p:sp>
        <p:nvSpPr>
          <p:cNvPr id="4" name="Slide Number Placeholder 3"/>
          <p:cNvSpPr>
            <a:spLocks noGrp="1"/>
          </p:cNvSpPr>
          <p:nvPr>
            <p:ph type="sldNum" sz="quarter" idx="12"/>
          </p:nvPr>
        </p:nvSpPr>
        <p:spPr/>
        <p:txBody>
          <a:bodyPr/>
          <a:lstStyle/>
          <a:p>
            <a:fld id="{FA2158A1-F640-425F-8246-0D6E367098B7}" type="slidenum">
              <a:rPr lang="en-US" smtClean="0"/>
              <a:t>5</a:t>
            </a:fld>
            <a:endParaRPr lang="en-US"/>
          </a:p>
        </p:txBody>
      </p:sp>
      <p:sp>
        <p:nvSpPr>
          <p:cNvPr id="6" name="Rectangle 1"/>
          <p:cNvSpPr>
            <a:spLocks noChangeArrowheads="1"/>
          </p:cNvSpPr>
          <p:nvPr/>
        </p:nvSpPr>
        <p:spPr bwMode="auto">
          <a:xfrm>
            <a:off x="762000" y="256401"/>
            <a:ext cx="612975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Student Handout 7</a:t>
            </a:r>
            <a:r>
              <a:rPr kumimoji="0" lang="en-US"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Expert Group Note Tracker:  Empire ________________</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4068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extLst>
              <a:ext uri="{28A0092B-C50C-407E-A947-70E740481C1C}">
                <a14:useLocalDpi xmlns:a14="http://schemas.microsoft.com/office/drawing/2010/main" val="0"/>
              </a:ext>
            </a:extLst>
          </a:blip>
          <a:srcRect l="3831" r="9389" b="15443"/>
          <a:stretch>
            <a:fillRect/>
          </a:stretch>
        </p:blipFill>
        <p:spPr bwMode="auto">
          <a:xfrm>
            <a:off x="15875" y="-10886"/>
            <a:ext cx="9128125" cy="5080809"/>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7" name="Slide Number Placeholder 1"/>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mtClean="0"/>
          </a:p>
          <a:p>
            <a:pPr eaLnBrk="1" hangingPunct="1"/>
            <a:fld id="{415678B5-8F8D-474D-93C2-221D15262EEF}" type="slidenum">
              <a:rPr lang="en-US" smtClean="0"/>
              <a:pPr eaLnBrk="1" hangingPunct="1"/>
              <a:t>6</a:t>
            </a:fld>
            <a:endParaRPr lang="en-US" smtClean="0"/>
          </a:p>
        </p:txBody>
      </p:sp>
    </p:spTree>
    <p:extLst>
      <p:ext uri="{BB962C8B-B14F-4D97-AF65-F5344CB8AC3E}">
        <p14:creationId xmlns:p14="http://schemas.microsoft.com/office/powerpoint/2010/main" val="1270059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A2158A1-F640-425F-8246-0D6E367098B7}" type="slidenum">
              <a:rPr lang="en-US" smtClean="0"/>
              <a:t>7</a:t>
            </a:fld>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0"/>
            <a:ext cx="8863012" cy="683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68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Peer Teaching Group Process:</a:t>
            </a:r>
            <a:endParaRPr lang="en-US" dirty="0"/>
          </a:p>
        </p:txBody>
      </p:sp>
      <p:sp>
        <p:nvSpPr>
          <p:cNvPr id="4" name="Content Placeholder 3"/>
          <p:cNvSpPr>
            <a:spLocks noGrp="1"/>
          </p:cNvSpPr>
          <p:nvPr>
            <p:ph idx="1"/>
          </p:nvPr>
        </p:nvSpPr>
        <p:spPr>
          <a:xfrm>
            <a:off x="304800" y="1295400"/>
            <a:ext cx="8534400" cy="5029200"/>
          </a:xfrm>
        </p:spPr>
        <p:txBody>
          <a:bodyPr>
            <a:normAutofit fontScale="70000" lnSpcReduction="20000"/>
          </a:bodyPr>
          <a:lstStyle/>
          <a:p>
            <a:r>
              <a:rPr lang="en-US" dirty="0" smtClean="0"/>
              <a:t>Going in the chronological order of empires, take turns teaching others by:</a:t>
            </a:r>
          </a:p>
          <a:p>
            <a:pPr marL="0" indent="0">
              <a:buNone/>
            </a:pPr>
            <a:endParaRPr lang="en-US" dirty="0" smtClean="0"/>
          </a:p>
          <a:p>
            <a:pPr lvl="1"/>
            <a:r>
              <a:rPr lang="en-US" dirty="0" smtClean="0"/>
              <a:t>Sharing the name of your empire</a:t>
            </a:r>
          </a:p>
          <a:p>
            <a:pPr marL="457200" lvl="1" indent="0">
              <a:buNone/>
            </a:pPr>
            <a:endParaRPr lang="en-US" dirty="0" smtClean="0"/>
          </a:p>
          <a:p>
            <a:pPr lvl="1"/>
            <a:r>
              <a:rPr lang="en-US" dirty="0" smtClean="0"/>
              <a:t>Showing and explaining the symbol(s) or illustration you designed to represent your empire</a:t>
            </a:r>
          </a:p>
          <a:p>
            <a:pPr marL="457200" lvl="1" indent="0">
              <a:buNone/>
            </a:pPr>
            <a:endParaRPr lang="en-US" dirty="0" smtClean="0"/>
          </a:p>
          <a:p>
            <a:pPr lvl="1"/>
            <a:r>
              <a:rPr lang="en-US" dirty="0" smtClean="0"/>
              <a:t>Explain the key information you learned about your empire for each category.  </a:t>
            </a:r>
          </a:p>
          <a:p>
            <a:pPr marL="457200" lvl="1" indent="0">
              <a:buNone/>
            </a:pPr>
            <a:endParaRPr lang="en-US" dirty="0" smtClean="0"/>
          </a:p>
          <a:p>
            <a:pPr lvl="1"/>
            <a:r>
              <a:rPr lang="en-US" dirty="0" smtClean="0"/>
              <a:t>Ask your group members if they have any questions.</a:t>
            </a:r>
          </a:p>
          <a:p>
            <a:pPr marL="457200" lvl="1" indent="0">
              <a:buNone/>
            </a:pPr>
            <a:endParaRPr lang="en-US" dirty="0" smtClean="0"/>
          </a:p>
          <a:p>
            <a:pPr lvl="1"/>
            <a:r>
              <a:rPr lang="en-US" dirty="0" smtClean="0"/>
              <a:t>Check their understanding by asking two different team members to tell you in their words what this empire did or needed to become an empire.</a:t>
            </a:r>
          </a:p>
          <a:p>
            <a:pPr lvl="1"/>
            <a:endParaRPr lang="en-US" dirty="0"/>
          </a:p>
        </p:txBody>
      </p:sp>
      <p:sp>
        <p:nvSpPr>
          <p:cNvPr id="2" name="Slide Number Placeholder 1"/>
          <p:cNvSpPr>
            <a:spLocks noGrp="1"/>
          </p:cNvSpPr>
          <p:nvPr>
            <p:ph type="sldNum" sz="quarter" idx="12"/>
          </p:nvPr>
        </p:nvSpPr>
        <p:spPr/>
        <p:txBody>
          <a:bodyPr/>
          <a:lstStyle/>
          <a:p>
            <a:fld id="{FA2158A1-F640-425F-8246-0D6E367098B7}" type="slidenum">
              <a:rPr lang="en-US" smtClean="0"/>
              <a:t>8</a:t>
            </a:fld>
            <a:endParaRPr lang="en-US"/>
          </a:p>
        </p:txBody>
      </p:sp>
    </p:spTree>
    <p:extLst>
      <p:ext uri="{BB962C8B-B14F-4D97-AF65-F5344CB8AC3E}">
        <p14:creationId xmlns:p14="http://schemas.microsoft.com/office/powerpoint/2010/main" val="141210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A2158A1-F640-425F-8246-0D6E367098B7}" type="slidenum">
              <a:rPr lang="en-US" smtClean="0"/>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86737510"/>
              </p:ext>
            </p:extLst>
          </p:nvPr>
        </p:nvGraphicFramePr>
        <p:xfrm>
          <a:off x="457200" y="457197"/>
          <a:ext cx="8153401" cy="5715002"/>
        </p:xfrm>
        <a:graphic>
          <a:graphicData uri="http://schemas.openxmlformats.org/drawingml/2006/table">
            <a:tbl>
              <a:tblPr firstRow="1" firstCol="1" bandRow="1">
                <a:tableStyleId>{5C22544A-7EE6-4342-B048-85BDC9FD1C3A}</a:tableStyleId>
              </a:tblPr>
              <a:tblGrid>
                <a:gridCol w="1097508"/>
                <a:gridCol w="1326545"/>
                <a:gridCol w="1107725"/>
                <a:gridCol w="1381037"/>
                <a:gridCol w="1045570"/>
                <a:gridCol w="922111"/>
                <a:gridCol w="1272905"/>
              </a:tblGrid>
              <a:tr h="349044">
                <a:tc>
                  <a:txBody>
                    <a:bodyPr/>
                    <a:lstStyle/>
                    <a:p>
                      <a:pPr marL="0" marR="0">
                        <a:lnSpc>
                          <a:spcPct val="115000"/>
                        </a:lnSpc>
                        <a:spcBef>
                          <a:spcPts val="0"/>
                        </a:spcBef>
                        <a:spcAft>
                          <a:spcPts val="0"/>
                        </a:spcAft>
                      </a:pPr>
                      <a:r>
                        <a:rPr lang="en-US" sz="1600" b="1" u="sng" dirty="0">
                          <a:effectLst/>
                        </a:rPr>
                        <a:t>Empire</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Background</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Founding</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Organization</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Religion</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Trade</a:t>
                      </a:r>
                      <a:endParaRPr lang="en-US" sz="1600" b="1" u="sng"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u="sng" dirty="0">
                          <a:effectLst/>
                        </a:rPr>
                        <a:t>Decline/Fall</a:t>
                      </a:r>
                      <a:endParaRPr lang="en-US" sz="1600" b="1" u="sng" dirty="0">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dirty="0" smtClean="0">
                          <a:effectLst/>
                        </a:rPr>
                        <a:t>Persian</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dirty="0" smtClean="0">
                          <a:effectLst/>
                        </a:rPr>
                        <a:t>Athenian</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a:effectLst/>
                        </a:rPr>
                        <a:t>Alexander</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a:effectLst/>
                        </a:rPr>
                        <a:t>Ptolemaic</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a:effectLst/>
                        </a:rPr>
                        <a:t>Seleucid</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r>
              <a:tr h="349044">
                <a:tc>
                  <a:txBody>
                    <a:bodyPr/>
                    <a:lstStyle/>
                    <a:p>
                      <a:pPr marL="0" marR="0">
                        <a:lnSpc>
                          <a:spcPct val="115000"/>
                        </a:lnSpc>
                        <a:spcBef>
                          <a:spcPts val="0"/>
                        </a:spcBef>
                        <a:spcAft>
                          <a:spcPts val="0"/>
                        </a:spcAft>
                      </a:pPr>
                      <a:r>
                        <a:rPr lang="en-US" sz="1600" b="1">
                          <a:effectLst/>
                        </a:rPr>
                        <a:t>Mauryan</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 </a:t>
                      </a:r>
                      <a:endParaRPr lang="en-US" sz="1600" b="1">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r>
              <a:tr h="719804">
                <a:tc>
                  <a:txBody>
                    <a:bodyPr/>
                    <a:lstStyle/>
                    <a:p>
                      <a:pPr marL="0" marR="0">
                        <a:lnSpc>
                          <a:spcPct val="115000"/>
                        </a:lnSpc>
                        <a:spcBef>
                          <a:spcPts val="0"/>
                        </a:spcBef>
                        <a:spcAft>
                          <a:spcPts val="0"/>
                        </a:spcAft>
                      </a:pPr>
                      <a:r>
                        <a:rPr lang="en-US" sz="1600" b="1">
                          <a:effectLst/>
                        </a:rPr>
                        <a:t>Common Features</a:t>
                      </a:r>
                      <a:endParaRPr lang="en-US" sz="1600" b="1">
                        <a:effectLst/>
                        <a:latin typeface="Calibri"/>
                        <a:ea typeface="Calibri"/>
                        <a:cs typeface="Times New Roman"/>
                      </a:endParaRPr>
                    </a:p>
                  </a:txBody>
                  <a:tcPr marL="68580" marR="68580" marT="0" marB="0"/>
                </a:tc>
                <a:tc gridSpan="6">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61325">
                <a:tc>
                  <a:txBody>
                    <a:bodyPr/>
                    <a:lstStyle/>
                    <a:p>
                      <a:pPr marL="0" marR="0">
                        <a:lnSpc>
                          <a:spcPct val="115000"/>
                        </a:lnSpc>
                        <a:spcBef>
                          <a:spcPts val="0"/>
                        </a:spcBef>
                        <a:spcAft>
                          <a:spcPts val="0"/>
                        </a:spcAft>
                      </a:pPr>
                      <a:r>
                        <a:rPr lang="en-US" sz="1600" b="1" dirty="0">
                          <a:effectLst/>
                        </a:rPr>
                        <a:t>What is the recipe for an empire?</a:t>
                      </a:r>
                      <a:endParaRPr lang="en-US" sz="1600" b="1" dirty="0">
                        <a:effectLst/>
                        <a:latin typeface="Calibri"/>
                        <a:ea typeface="Calibri"/>
                        <a:cs typeface="Times New Roman"/>
                      </a:endParaRPr>
                    </a:p>
                  </a:txBody>
                  <a:tcPr marL="68580" marR="68580" marT="0" marB="0"/>
                </a:tc>
                <a:tc gridSpan="6">
                  <a:txBody>
                    <a:bodyPr/>
                    <a:lstStyle/>
                    <a:p>
                      <a:pPr marL="0" marR="0">
                        <a:lnSpc>
                          <a:spcPct val="115000"/>
                        </a:lnSpc>
                        <a:spcBef>
                          <a:spcPts val="0"/>
                        </a:spcBef>
                        <a:spcAft>
                          <a:spcPts val="0"/>
                        </a:spcAft>
                      </a:pPr>
                      <a:r>
                        <a:rPr lang="en-US" sz="1600" b="1" dirty="0">
                          <a:effectLst/>
                        </a:rPr>
                        <a:t>Ingredients and amounts (order of importance)</a:t>
                      </a:r>
                    </a:p>
                    <a:p>
                      <a:pPr marL="0" marR="0">
                        <a:lnSpc>
                          <a:spcPct val="115000"/>
                        </a:lnSpc>
                        <a:spcBef>
                          <a:spcPts val="0"/>
                        </a:spcBef>
                        <a:spcAft>
                          <a:spcPts val="0"/>
                        </a:spcAft>
                      </a:pPr>
                      <a:r>
                        <a:rPr lang="en-US" sz="1600" b="1" dirty="0">
                          <a:effectLst/>
                        </a:rPr>
                        <a:t> </a:t>
                      </a:r>
                    </a:p>
                    <a:p>
                      <a:pPr marL="0" marR="0">
                        <a:lnSpc>
                          <a:spcPct val="115000"/>
                        </a:lnSpc>
                        <a:spcBef>
                          <a:spcPts val="0"/>
                        </a:spcBef>
                        <a:spcAft>
                          <a:spcPts val="0"/>
                        </a:spcAft>
                      </a:pPr>
                      <a:r>
                        <a:rPr lang="en-US" sz="1600" b="1" dirty="0">
                          <a:effectLst/>
                        </a:rPr>
                        <a:t>Directions (order and steps in which you use the ingredients):</a:t>
                      </a:r>
                      <a:endParaRPr lang="en-US" sz="1600" b="1"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90565">
                <a:tc>
                  <a:txBody>
                    <a:bodyPr/>
                    <a:lstStyle/>
                    <a:p>
                      <a:pPr marL="0" marR="0">
                        <a:lnSpc>
                          <a:spcPct val="115000"/>
                        </a:lnSpc>
                        <a:spcBef>
                          <a:spcPts val="0"/>
                        </a:spcBef>
                        <a:spcAft>
                          <a:spcPts val="0"/>
                        </a:spcAft>
                      </a:pPr>
                      <a:r>
                        <a:rPr lang="en-US" sz="1600" b="1" dirty="0">
                          <a:effectLst/>
                        </a:rPr>
                        <a:t>So... what is an empire?</a:t>
                      </a:r>
                      <a:endParaRPr lang="en-US" sz="1600" b="1" dirty="0">
                        <a:effectLst/>
                        <a:latin typeface="Calibri"/>
                        <a:ea typeface="Calibri"/>
                        <a:cs typeface="Times New Roman"/>
                      </a:endParaRPr>
                    </a:p>
                  </a:txBody>
                  <a:tcPr marL="68580" marR="68580" marT="0" marB="0"/>
                </a:tc>
                <a:tc gridSpan="6">
                  <a:txBody>
                    <a:bodyPr/>
                    <a:lstStyle/>
                    <a:p>
                      <a:pPr marL="0" marR="0">
                        <a:lnSpc>
                          <a:spcPct val="115000"/>
                        </a:lnSpc>
                        <a:spcBef>
                          <a:spcPts val="0"/>
                        </a:spcBef>
                        <a:spcAft>
                          <a:spcPts val="0"/>
                        </a:spcAft>
                      </a:pPr>
                      <a:r>
                        <a:rPr lang="en-US" sz="1600" b="1" dirty="0">
                          <a:effectLst/>
                        </a:rPr>
                        <a:t> </a:t>
                      </a:r>
                      <a:endParaRPr lang="en-US" sz="1600" b="1"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3200400" y="76200"/>
            <a:ext cx="3080587" cy="369332"/>
          </a:xfrm>
          <a:prstGeom prst="rect">
            <a:avLst/>
          </a:prstGeom>
        </p:spPr>
        <p:txBody>
          <a:bodyPr wrap="none">
            <a:spAutoFit/>
          </a:bodyPr>
          <a:lstStyle/>
          <a:p>
            <a:r>
              <a:rPr lang="en-US" b="1" dirty="0"/>
              <a:t>Empire Comparison Organizer</a:t>
            </a:r>
            <a:r>
              <a:rPr lang="en-US" dirty="0"/>
              <a:t> </a:t>
            </a:r>
          </a:p>
        </p:txBody>
      </p:sp>
    </p:spTree>
    <p:extLst>
      <p:ext uri="{BB962C8B-B14F-4D97-AF65-F5344CB8AC3E}">
        <p14:creationId xmlns:p14="http://schemas.microsoft.com/office/powerpoint/2010/main" val="3677634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634</Words>
  <Application>Microsoft Office PowerPoint</Application>
  <PresentationFormat>On-screen Show (4:3)</PresentationFormat>
  <Paragraphs>166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Lesson 2: What is the recipe for empire?    </vt:lpstr>
      <vt:lpstr>Talking to the Text:</vt:lpstr>
      <vt:lpstr>Talking to the Text Modeling:</vt:lpstr>
      <vt:lpstr>Talking to the Text Modeling:</vt:lpstr>
      <vt:lpstr>PowerPoint Presentation</vt:lpstr>
      <vt:lpstr>PowerPoint Presentation</vt:lpstr>
      <vt:lpstr>PowerPoint Presentation</vt:lpstr>
      <vt:lpstr>Peer Teaching Group Process:</vt:lpstr>
      <vt:lpstr>PowerPoint Presentation</vt:lpstr>
      <vt:lpstr>PowerPoint Presentation</vt:lpstr>
      <vt:lpstr>PowerPoint Presentation</vt:lpstr>
    </vt:vector>
  </TitlesOfParts>
  <Company>Oakland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Stockdill, Darin</dc:creator>
  <cp:lastModifiedBy>Bloom, Amy</cp:lastModifiedBy>
  <cp:revision>22</cp:revision>
  <dcterms:created xsi:type="dcterms:W3CDTF">2012-09-06T15:28:21Z</dcterms:created>
  <dcterms:modified xsi:type="dcterms:W3CDTF">2013-02-22T16:58:15Z</dcterms:modified>
</cp:coreProperties>
</file>